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74" r:id="rId4"/>
    <p:sldId id="279" r:id="rId5"/>
    <p:sldId id="283" r:id="rId6"/>
    <p:sldId id="313" r:id="rId7"/>
    <p:sldId id="312" r:id="rId8"/>
    <p:sldId id="285" r:id="rId9"/>
    <p:sldId id="280" r:id="rId10"/>
    <p:sldId id="287" r:id="rId11"/>
    <p:sldId id="288" r:id="rId12"/>
    <p:sldId id="289" r:id="rId13"/>
    <p:sldId id="290" r:id="rId14"/>
    <p:sldId id="291" r:id="rId15"/>
    <p:sldId id="292" r:id="rId16"/>
    <p:sldId id="294" r:id="rId17"/>
    <p:sldId id="295" r:id="rId18"/>
    <p:sldId id="296" r:id="rId19"/>
    <p:sldId id="293" r:id="rId20"/>
    <p:sldId id="286" r:id="rId21"/>
    <p:sldId id="281" r:id="rId22"/>
    <p:sldId id="282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667" autoAdjust="0"/>
  </p:normalViewPr>
  <p:slideViewPr>
    <p:cSldViewPr>
      <p:cViewPr>
        <p:scale>
          <a:sx n="100" d="100"/>
          <a:sy n="100" d="100"/>
        </p:scale>
        <p:origin x="-446" y="3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E387408-9922-4D83-B37F-B7A171C90066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F7289FF-A369-4005-8F46-3F901A6CE0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883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AE5AA4-478A-41FF-AFEF-D4E97AD01269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C0479C-099C-452D-9518-46C654DD9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995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64379C-E42D-4528-BC17-9FAEDAE29BF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C635C7-80CC-4DD3-9322-FAC3C21A9E8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3988FB-6850-4B91-BF5F-4131FDD5A7A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80E697-3263-4380-9DA9-F276C9C4159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7CB629-9526-4B99-9ECE-19AB86CFC76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D86843-6F06-49E0-94E3-BBFD8C716AA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8F5E09-1666-4E9A-A7B3-C0984F1C90E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651B2A-B5F9-4527-9B36-218D85C30AD9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E743C2-34FB-4420-B8D9-239DC3CB89C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429846-019E-4F32-891A-37F2EDC3794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A38094-AE36-4B2C-B184-D77E400C28C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B7B846-4E60-4518-A908-3EE79E35AB9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A450F4-C60F-4910-8024-BE2DCDBC94D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6F027F-25CA-4CA0-AE40-2C9FAAFAB016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7B970C-9E01-4932-9164-6ABBADEA087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668353-82E6-4637-94FE-6DC38149AFC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055A05-3380-4097-8179-12196A22651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5C7E5E-DE4A-4DFC-A7B3-268E8A69FD6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1211C3-D252-4E8B-9BCF-E9B3C9C5167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312AAE-14FC-4DB3-946B-8CC4796640B6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8CF226-0554-494E-9C12-AF5E15A81AF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2CB06E-37FE-44ED-877B-973ABA3604A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C4E67E-B6FC-45B6-8FFD-382A2A1D06C1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72D85-F503-4739-A7FA-98D5D399955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2ECD8C-AEA2-45E3-92C2-0731E2A1144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4C13C6-1352-4CDA-909F-64F18DBB2B6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1A42B0-225C-4C43-96DA-E120FE06491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97CE3B-0DEC-47ED-8EB6-175CA6832D2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8779C3-3F7C-4BF8-B723-9EB281623AC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855F5D-D717-4C87-8124-A0996DE9876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DD76B7-88AB-4D09-9C95-4E90ACC76F1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94AB16-D791-4D46-B52F-4A6A3C16147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BD4DE0-D6B3-473A-9A7E-2BD2E9A977F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4611E-E463-4367-85EB-E9046D8B9B3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90A3D-878A-452B-B5ED-6922A73E2D17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50FDCA-51E0-4DA6-B35F-DD9C2F5AA2F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27C0AD-2089-4124-993D-73B19FD6CD79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362A5F-4C49-44A8-B454-B8A524767325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FD18E-F63A-430A-B9E2-E74C628DD1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0BC1B9-A562-4EE7-A7FF-F91179D39893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F4DC9-A86F-4FCC-B06F-D070E5E427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BE98B4-5173-499D-A620-707E9A33B162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76C79-FF00-4EE8-9BDA-A8507134C0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CE4453-408C-4109-B980-5D9BAD5F240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CA0B6C-B591-4674-81E3-68063B569E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21188-975C-4F2A-8373-342D209896A3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C785C6-4837-4850-909D-F6BDDCFA44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5B30DC-40A4-490F-A3B6-BC38BEFA8E9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B1876-F432-458C-B2E2-009FD22021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B6927C-5E83-442E-B334-8AFB067BA5D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CBAFBC-CC78-4401-B013-544CE8F3CE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5394A2-11D5-4160-A054-96EEC9457D59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904C0-DE16-4FD6-B7F3-7B6B4663AC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C1CD05-BE13-43DD-A595-1F56974F3C1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448EE-74E2-49F5-B340-6367782F5A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13B14D-126F-4EAC-8530-D3F5054ADAE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199B3-A9D5-4F55-B791-2C6F4D83BC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4DCFF4-C95F-42DB-8BD2-C55D12715AD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FCDB87-CCC8-44EC-B0EB-EB8BC452D2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60D3776-FA11-4C29-A6C4-65A54D03AA4F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2131642-AD8A-49F2-A6F4-0A97DC1568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3937" cy="171450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r>
              <a:rPr lang="ru-RU" sz="4800" dirty="0" smtClean="0">
                <a:latin typeface="Georgia" pitchFamily="18" charset="0"/>
              </a:rPr>
              <a:t>Тема: Здания с несущими стенами из монолитного железобетона. </a:t>
            </a:r>
            <a:endParaRPr lang="ru-RU" sz="4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4663" y="620713"/>
            <a:ext cx="4248150" cy="2376487"/>
          </a:xfrm>
        </p:spPr>
        <p:txBody>
          <a:bodyPr/>
          <a:lstStyle/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400" i="1" smtClean="0"/>
              <a:t>Жилые дома коробчатой конструкции, построенные в Алматы, имеют этажность 9 и 12.</a:t>
            </a:r>
            <a:r>
              <a:rPr lang="ru-RU" sz="1800" i="1" smtClean="0"/>
              <a:t> </a:t>
            </a:r>
            <a:endParaRPr lang="ru-RU" sz="1900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pic>
        <p:nvPicPr>
          <p:cNvPr id="6148" name="Picture 9" descr="Картинки по запросу монолитные дома в алм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692150"/>
            <a:ext cx="377825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3" descr="Картинки по запросу монолитные дома в алм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65475"/>
            <a:ext cx="372110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Подзаголовок 2"/>
          <p:cNvSpPr txBox="1">
            <a:spLocks/>
          </p:cNvSpPr>
          <p:nvPr/>
        </p:nvSpPr>
        <p:spPr bwMode="auto">
          <a:xfrm>
            <a:off x="323850" y="3619500"/>
            <a:ext cx="4638675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400" i="1">
                <a:latin typeface="Constantia" pitchFamily="18" charset="0"/>
              </a:rPr>
              <a:t>Эти здания рассчитаны на особое сочетание нагрузок при расчетной сейсмичности 9 баллов. </a:t>
            </a:r>
            <a:endParaRPr lang="ru-RU" sz="2400">
              <a:latin typeface="Constant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620713"/>
            <a:ext cx="8137525" cy="554037"/>
          </a:xfrm>
        </p:spPr>
        <p:txBody>
          <a:bodyPr>
            <a:normAutofit lnSpcReduction="10000"/>
          </a:bodyPr>
          <a:lstStyle/>
          <a:p>
            <a:pPr marR="0" algn="ctr" eaLnBrk="1" hangingPunct="1">
              <a:lnSpc>
                <a:spcPct val="80000"/>
              </a:lnSpc>
            </a:pPr>
            <a:r>
              <a:rPr lang="ru-RU" sz="1800" i="1" smtClean="0"/>
              <a:t>Здания с монолитными железобетонными стенами допускается возводить исходя из следующих требований:</a:t>
            </a:r>
          </a:p>
          <a:p>
            <a:pPr marR="0"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71550" y="2060575"/>
          <a:ext cx="7129464" cy="2340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88"/>
                <a:gridCol w="1163994"/>
                <a:gridCol w="1163994"/>
                <a:gridCol w="1163994"/>
                <a:gridCol w="1163994"/>
              </a:tblGrid>
              <a:tr h="640000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Несущие конструкции здания</a:t>
                      </a:r>
                      <a:endParaRPr lang="ru-RU" sz="1800" dirty="0"/>
                    </a:p>
                  </a:txBody>
                  <a:tcPr marL="91449" marR="91449" marT="45701" marB="45701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Высота зданий (в метрах) и количество этажей</a:t>
                      </a:r>
                      <a:endParaRPr lang="ru-RU" sz="1800" dirty="0"/>
                    </a:p>
                  </a:txBody>
                  <a:tcPr marL="91449" marR="91449" marT="45701" marB="4570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40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строительной площадки, баллы</a:t>
                      </a:r>
                      <a:endParaRPr lang="ru-RU" sz="1800" dirty="0"/>
                    </a:p>
                  </a:txBody>
                  <a:tcPr marL="91449" marR="91449" marT="45701" marB="4570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43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6" marR="68586" marT="0" marB="0" anchor="ctr"/>
                </a:tc>
              </a:tr>
              <a:tr h="785675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Железобетонные монолитные стены</a:t>
                      </a:r>
                    </a:p>
                  </a:txBody>
                  <a:tcPr marL="91449" marR="91449" marT="45701" marB="4570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66 (20)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54 (16)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42 (12)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16 (4)</a:t>
                      </a:r>
                    </a:p>
                  </a:txBody>
                  <a:tcPr marL="68586" marR="68586" marT="0" marB="0" anchor="ctr"/>
                </a:tc>
              </a:tr>
            </a:tbl>
          </a:graphicData>
        </a:graphic>
      </p:graphicFrame>
      <p:sp>
        <p:nvSpPr>
          <p:cNvPr id="7199" name="Подзаголовок 2"/>
          <p:cNvSpPr txBox="1">
            <a:spLocks/>
          </p:cNvSpPr>
          <p:nvPr/>
        </p:nvSpPr>
        <p:spPr bwMode="auto">
          <a:xfrm>
            <a:off x="785813" y="1412875"/>
            <a:ext cx="81359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Высота зданий (в метрах) и количество эта­жей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404813"/>
            <a:ext cx="8207375" cy="792162"/>
          </a:xfrm>
        </p:spPr>
        <p:txBody>
          <a:bodyPr/>
          <a:lstStyle/>
          <a:p>
            <a:pPr marR="0" algn="ctr" eaLnBrk="1" hangingPunct="1"/>
            <a:r>
              <a:rPr lang="ru-RU" smtClean="0"/>
              <a:t>Размеры зданий в плане или расстояния между антисейсмическими швами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71550" y="1484313"/>
          <a:ext cx="7416800" cy="4418012"/>
        </p:xfrm>
        <a:graphic>
          <a:graphicData uri="http://schemas.openxmlformats.org/drawingml/2006/table">
            <a:tbl>
              <a:tblPr/>
              <a:tblGrid>
                <a:gridCol w="2592388"/>
                <a:gridCol w="1608137"/>
                <a:gridCol w="1608138"/>
                <a:gridCol w="1608137"/>
              </a:tblGrid>
              <a:tr h="52867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Сейсмичность строительной площадки, в баллах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по длине (ширине), в 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грунтов по сейсмическим свойствам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333375"/>
            <a:ext cx="8442325" cy="5759450"/>
          </a:xfrm>
        </p:spPr>
        <p:txBody>
          <a:bodyPr>
            <a:normAutofit lnSpcReduction="10000"/>
          </a:bodyPr>
          <a:lstStyle/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4000" b="1" dirty="0" smtClean="0">
                <a:solidFill>
                  <a:srgbClr val="0070C0"/>
                </a:solidFill>
              </a:rPr>
              <a:t>Конструктивные системы стеновые </a:t>
            </a:r>
            <a:r>
              <a:rPr lang="ru-RU" sz="4000" dirty="0" smtClean="0"/>
              <a:t>- про­странственные конструктивные системы из несу­щих стен, объединенных для совместной работы горизонтальными дисками перекрытий, воспри­нимающих всю совокупность вертикальных и го­ризонтальных нагрузок.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333375"/>
            <a:ext cx="8442325" cy="5759450"/>
          </a:xfrm>
        </p:spPr>
        <p:txBody>
          <a:bodyPr/>
          <a:lstStyle/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3600" i="1" dirty="0" smtClean="0">
                <a:solidFill>
                  <a:srgbClr val="002060"/>
                </a:solidFill>
              </a:rPr>
              <a:t>В зависимости от схемы расположения несущих стен в плане здания и характера </a:t>
            </a:r>
            <a:r>
              <a:rPr lang="ru-RU" sz="3600" i="1" dirty="0" err="1" smtClean="0">
                <a:solidFill>
                  <a:srgbClr val="002060"/>
                </a:solidFill>
              </a:rPr>
              <a:t>опирания</a:t>
            </a:r>
            <a:r>
              <a:rPr lang="ru-RU" sz="3600" i="1" dirty="0" smtClean="0">
                <a:solidFill>
                  <a:srgbClr val="002060"/>
                </a:solidFill>
              </a:rPr>
              <a:t> на них перекрытий различа­ют </a:t>
            </a:r>
            <a:r>
              <a:rPr lang="ru-RU" sz="3600" i="1" dirty="0" smtClean="0">
                <a:solidFill>
                  <a:srgbClr val="0070C0"/>
                </a:solidFill>
              </a:rPr>
              <a:t>перекрестно-стеновые</a:t>
            </a:r>
            <a:r>
              <a:rPr lang="ru-RU" sz="3600" i="1" dirty="0" smtClean="0">
                <a:solidFill>
                  <a:srgbClr val="002060"/>
                </a:solidFill>
              </a:rPr>
              <a:t>, </a:t>
            </a:r>
            <a:r>
              <a:rPr lang="ru-RU" sz="3600" i="1" dirty="0" smtClean="0">
                <a:solidFill>
                  <a:srgbClr val="0070C0"/>
                </a:solidFill>
              </a:rPr>
              <a:t>поперечно-стеновые</a:t>
            </a:r>
            <a:r>
              <a:rPr lang="ru-RU" sz="3600" i="1" dirty="0" smtClean="0">
                <a:solidFill>
                  <a:srgbClr val="002060"/>
                </a:solidFill>
              </a:rPr>
              <a:t> и </a:t>
            </a:r>
            <a:r>
              <a:rPr lang="ru-RU" sz="3600" i="1" dirty="0" smtClean="0">
                <a:solidFill>
                  <a:srgbClr val="0070C0"/>
                </a:solidFill>
              </a:rPr>
              <a:t>продольно-стеновые</a:t>
            </a:r>
            <a:r>
              <a:rPr lang="ru-RU" sz="3600" i="1" dirty="0" smtClean="0">
                <a:solidFill>
                  <a:srgbClr val="002060"/>
                </a:solidFill>
              </a:rPr>
              <a:t> конструктивные системы.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8400" y="333375"/>
            <a:ext cx="5273675" cy="3511550"/>
          </a:xfrm>
        </p:spPr>
        <p:txBody>
          <a:bodyPr>
            <a:normAutofit lnSpcReduction="10000"/>
          </a:bodyPr>
          <a:lstStyle/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0070C0"/>
                </a:solidFill>
              </a:rPr>
              <a:t>перекрестно-стеновая</a:t>
            </a:r>
            <a:r>
              <a:rPr lang="ru-RU" sz="2800" b="1" dirty="0" smtClean="0"/>
              <a:t> </a:t>
            </a:r>
            <a:r>
              <a:rPr lang="ru-RU" sz="2800" dirty="0" smtClean="0"/>
              <a:t>- пространственная конструктивная система с поперечными и про­дольными несущими стенами, на которые пере­крытия опираются по контуру или по трем сторо­нам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pic>
        <p:nvPicPr>
          <p:cNvPr id="11268" name="Picture 2" descr="http://www.ddv-shop.com/images/ddv-shop14/ddv-shop14-5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6" t="4005" r="47607" b="50000"/>
          <a:stretch>
            <a:fillRect/>
          </a:stretch>
        </p:blipFill>
        <p:spPr bwMode="auto">
          <a:xfrm>
            <a:off x="22225" y="347663"/>
            <a:ext cx="35242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http://natalibrilenova.ru/uploads/posts/2013-02/1359668580_b1q19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46" t="4536" r="-4692" b="49768"/>
          <a:stretch>
            <a:fillRect/>
          </a:stretch>
        </p:blipFill>
        <p:spPr bwMode="auto">
          <a:xfrm>
            <a:off x="5292725" y="4013200"/>
            <a:ext cx="3541713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natalibrilenova.ru/uploads/posts/2013-02/1359668580_b1q19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52225" r="50424"/>
          <a:stretch>
            <a:fillRect/>
          </a:stretch>
        </p:blipFill>
        <p:spPr bwMode="auto">
          <a:xfrm>
            <a:off x="1116013" y="4022725"/>
            <a:ext cx="3076575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838" y="327025"/>
            <a:ext cx="5257800" cy="6480175"/>
          </a:xfrm>
        </p:spPr>
        <p:txBody>
          <a:bodyPr/>
          <a:lstStyle/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200" b="1" dirty="0" smtClean="0">
                <a:solidFill>
                  <a:srgbClr val="0070C0"/>
                </a:solidFill>
              </a:rPr>
              <a:t>поперечно-стеновая</a:t>
            </a:r>
            <a:r>
              <a:rPr lang="ru-RU" sz="2200" b="1" dirty="0" smtClean="0"/>
              <a:t> </a:t>
            </a:r>
            <a:r>
              <a:rPr lang="ru-RU" sz="2200" dirty="0" smtClean="0"/>
              <a:t>- конструктивная систе­ма, в которой вертикальные нагрузки от перекры­тий и ненесущих стен передаются в основном на поперечные несущие стены, а плиты перекрытия работают преимущественно по балочной схеме. </a:t>
            </a:r>
          </a:p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endParaRPr lang="ru-RU" sz="800" dirty="0" smtClean="0"/>
          </a:p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000" dirty="0" smtClean="0"/>
              <a:t>Горизонтальные нагрузки, действующие в направ­лениях поперечных стен, воспринимаются этими стенами. </a:t>
            </a:r>
          </a:p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endParaRPr lang="ru-RU" sz="800" dirty="0" smtClean="0"/>
          </a:p>
          <a:p>
            <a:pPr marR="0" algn="l" eaLnBrk="1" hangingPunct="1">
              <a:lnSpc>
                <a:spcPct val="110000"/>
              </a:lnSpc>
              <a:spcBef>
                <a:spcPct val="0"/>
              </a:spcBef>
            </a:pPr>
            <a:r>
              <a:rPr lang="ru-RU" sz="2000" dirty="0" smtClean="0"/>
              <a:t>Горизонтальные нагрузки, действующие перпендикулярно поперечным стенам, восприни­маются продольными диафрагмами жесткости, которыми могут служить продольные стены лес­тничных клеток, отдельные участки продольных наружных и внутренних стен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pic>
        <p:nvPicPr>
          <p:cNvPr id="12292" name="Picture 10" descr="http://graphica-nova.ucoz.ru/STATII-NOVOE/risunok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4" r="36166" b="58565"/>
          <a:stretch>
            <a:fillRect/>
          </a:stretch>
        </p:blipFill>
        <p:spPr bwMode="auto">
          <a:xfrm>
            <a:off x="0" y="382588"/>
            <a:ext cx="3570288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0" descr="http://graphica-nova.ucoz.ru/STATII-NOVOE/risunok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2" t="40619" r="10480" b="18761"/>
          <a:stretch>
            <a:fillRect/>
          </a:stretch>
        </p:blipFill>
        <p:spPr bwMode="auto">
          <a:xfrm>
            <a:off x="0" y="3644900"/>
            <a:ext cx="3570288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3315" name="Подзаголовок 2"/>
          <p:cNvSpPr txBox="1">
            <a:spLocks/>
          </p:cNvSpPr>
          <p:nvPr/>
        </p:nvSpPr>
        <p:spPr bwMode="auto">
          <a:xfrm>
            <a:off x="620713" y="1268413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 dirty="0"/>
              <a:t>Здания с несущими стенами из монолитного железобетона рекомендуется проектировать с применением </a:t>
            </a:r>
            <a:r>
              <a:rPr lang="ru-RU" sz="4400" dirty="0">
                <a:solidFill>
                  <a:srgbClr val="0070C0"/>
                </a:solidFill>
              </a:rPr>
              <a:t>перекрестно-стеновых</a:t>
            </a:r>
            <a:r>
              <a:rPr lang="ru-RU" sz="4400" dirty="0"/>
              <a:t> конструктив­ных схем.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4339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зданиях высотой более </a:t>
            </a:r>
            <a:r>
              <a:rPr lang="ru-RU" sz="3600" dirty="0">
                <a:solidFill>
                  <a:srgbClr val="0070C0"/>
                </a:solidFill>
              </a:rPr>
              <a:t>12, 9, 5 и 3 этажей</a:t>
            </a:r>
            <a:r>
              <a:rPr lang="ru-RU" sz="3600" dirty="0"/>
              <a:t> с наружными стенами, не участвующими в воспри­ятии сейсмических нагрузок, при сейсмичности площадок строительства </a:t>
            </a:r>
            <a:r>
              <a:rPr lang="ru-RU" sz="3600" dirty="0">
                <a:solidFill>
                  <a:srgbClr val="0070C0"/>
                </a:solidFill>
              </a:rPr>
              <a:t>7, 8, 9 и 10 баллов </a:t>
            </a:r>
            <a:r>
              <a:rPr lang="ru-RU" sz="3600" dirty="0"/>
              <a:t>со­ответственно, как правило, следует предусматри­вать не менее двух внутренних продольных стен.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5363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200"/>
              <a:t>Строительство зданий со стенами из монолитного железобетона предпочтительно осу­ществлять с применением инвентарной переставной опалубки.</a:t>
            </a:r>
          </a:p>
          <a:p>
            <a:r>
              <a:rPr lang="ru-RU" sz="3200"/>
              <a:t>Применение скользящей опалубки должно сопровож­даться организационными и технологическими мероп­риятиями, исключающими возможность образования в монолитных стенах разрывов и пустот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6387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 dirty="0"/>
              <a:t>Для зданий с несущими стенами из мо­нолитного железобетона могут применяться </a:t>
            </a:r>
            <a:r>
              <a:rPr lang="ru-RU" sz="4400" dirty="0">
                <a:solidFill>
                  <a:srgbClr val="0070C0"/>
                </a:solidFill>
              </a:rPr>
              <a:t>мо­нолитные, сборно-монолитные </a:t>
            </a:r>
            <a:r>
              <a:rPr lang="ru-RU" sz="4400" dirty="0"/>
              <a:t>или </a:t>
            </a:r>
            <a:r>
              <a:rPr lang="ru-RU" sz="4400" dirty="0">
                <a:solidFill>
                  <a:srgbClr val="0070C0"/>
                </a:solidFill>
              </a:rPr>
              <a:t>сборные пе­рекрытия</a:t>
            </a:r>
            <a:r>
              <a:rPr lang="ru-RU" sz="4400" dirty="0"/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7411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 dirty="0"/>
              <a:t>Монолитные и сборно-монолитные перекры­тия рекомендуется проектировать в виде </a:t>
            </a:r>
            <a:r>
              <a:rPr lang="ru-RU" sz="4400" dirty="0">
                <a:solidFill>
                  <a:srgbClr val="0070C0"/>
                </a:solidFill>
              </a:rPr>
              <a:t>нераз­резной железобетонной плиты</a:t>
            </a:r>
            <a:r>
              <a:rPr lang="ru-RU" sz="4400" dirty="0"/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8435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/>
              <a:t>Сборные перекрытия допускается выполнять из плоских или многопустотных железобетонных плит перекрытий, объединенных для совместной работы с помощью конструктивных мероприятий.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19459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i="1">
                <a:solidFill>
                  <a:srgbClr val="002060"/>
                </a:solidFill>
              </a:rPr>
              <a:t>Боковые грани плит сборных перекрытий и покрытий должны иметь шпоночную или риф­леную поверхность. В плитах, для соединения с антисейсмическим поясом и для связи с элемен­тами каркаса или стенами, следует предусматри­вать арматурные выпуски или закладные детали</a:t>
            </a:r>
            <a:endParaRPr lang="ru-RU" sz="24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0483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При проектировании многоэтажных зда­ний с несущими стенами из монолитного железо­бетона допускается использовать </a:t>
            </a:r>
            <a:r>
              <a:rPr lang="ru-RU" sz="3600" dirty="0">
                <a:solidFill>
                  <a:srgbClr val="0070C0"/>
                </a:solidFill>
              </a:rPr>
              <a:t>зонирование</a:t>
            </a:r>
            <a:r>
              <a:rPr lang="ru-RU" sz="3600" dirty="0"/>
              <a:t> несущих стен по высоте за счет назначения </a:t>
            </a:r>
            <a:r>
              <a:rPr lang="ru-RU" sz="3600" dirty="0">
                <a:solidFill>
                  <a:srgbClr val="0070C0"/>
                </a:solidFill>
              </a:rPr>
              <a:t>пе­ременной толщины </a:t>
            </a:r>
            <a:r>
              <a:rPr lang="ru-RU" sz="3600" dirty="0"/>
              <a:t>стен и применения </a:t>
            </a:r>
            <a:r>
              <a:rPr lang="ru-RU" sz="3600" dirty="0">
                <a:solidFill>
                  <a:srgbClr val="0070C0"/>
                </a:solidFill>
              </a:rPr>
              <a:t>различных классов бетона</a:t>
            </a:r>
            <a:r>
              <a:rPr lang="ru-RU" sz="3600" dirty="0"/>
              <a:t>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1507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Толщину несущих монолитных стен следует назначать </a:t>
            </a:r>
            <a:r>
              <a:rPr lang="ru-RU" sz="3600" dirty="0">
                <a:solidFill>
                  <a:srgbClr val="0070C0"/>
                </a:solidFill>
              </a:rPr>
              <a:t>по результатам расчета</a:t>
            </a:r>
            <a:r>
              <a:rPr lang="ru-RU" sz="3600" dirty="0"/>
              <a:t>, но не </a:t>
            </a:r>
            <a:r>
              <a:rPr lang="ru-RU" sz="3600" dirty="0">
                <a:solidFill>
                  <a:srgbClr val="0070C0"/>
                </a:solidFill>
              </a:rPr>
              <a:t>менее 120 мм </a:t>
            </a:r>
            <a:r>
              <a:rPr lang="ru-RU" sz="3600" dirty="0"/>
              <a:t>для зданий высотой до 5 этажей и </a:t>
            </a:r>
            <a:r>
              <a:rPr lang="ru-RU" sz="3600" dirty="0">
                <a:solidFill>
                  <a:srgbClr val="0070C0"/>
                </a:solidFill>
              </a:rPr>
              <a:t>не ме­нее 160 мм</a:t>
            </a:r>
            <a:r>
              <a:rPr lang="ru-RU" sz="3600" dirty="0"/>
              <a:t> - для зданий высотой более 5 этажей (при толщине стен верхних пяти этажей не менее 120 мм).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2531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 dirty="0"/>
              <a:t>Несущие монолитные стены могут вы­полняться из </a:t>
            </a:r>
            <a:r>
              <a:rPr lang="ru-RU" sz="4400" dirty="0">
                <a:solidFill>
                  <a:srgbClr val="0070C0"/>
                </a:solidFill>
              </a:rPr>
              <a:t>тяжелого, </a:t>
            </a:r>
          </a:p>
          <a:p>
            <a:r>
              <a:rPr lang="ru-RU" sz="4400" dirty="0">
                <a:solidFill>
                  <a:srgbClr val="0070C0"/>
                </a:solidFill>
              </a:rPr>
              <a:t>легкого,</a:t>
            </a:r>
          </a:p>
          <a:p>
            <a:r>
              <a:rPr lang="ru-RU" sz="4400" dirty="0">
                <a:solidFill>
                  <a:srgbClr val="0070C0"/>
                </a:solidFill>
              </a:rPr>
              <a:t>ячеистого бето­на</a:t>
            </a:r>
            <a:r>
              <a:rPr lang="ru-RU" sz="4400" dirty="0"/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3555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i="1">
                <a:solidFill>
                  <a:srgbClr val="FFFF00"/>
                </a:solidFill>
              </a:rPr>
              <a:t>Бетоны ячеистые</a:t>
            </a:r>
            <a:r>
              <a:rPr lang="ru-RU" sz="2400" i="1">
                <a:solidFill>
                  <a:srgbClr val="002060"/>
                </a:solidFill>
              </a:rPr>
              <a:t> - бетоны, у которых основную часть объема составляют равномерно распреде­лен­ные поры в виде ячеек, полученных с помощью газо- или пенообразователей</a:t>
            </a:r>
            <a:endParaRPr lang="ru-RU" sz="2400">
              <a:solidFill>
                <a:srgbClr val="002060"/>
              </a:solidFill>
            </a:endParaRPr>
          </a:p>
          <a:p>
            <a:endParaRPr lang="ru-RU" sz="2400" i="1">
              <a:solidFill>
                <a:srgbClr val="FFFF00"/>
              </a:solidFill>
            </a:endParaRPr>
          </a:p>
          <a:p>
            <a:r>
              <a:rPr lang="ru-RU" sz="2400" i="1">
                <a:solidFill>
                  <a:srgbClr val="FFFF00"/>
                </a:solidFill>
              </a:rPr>
              <a:t>Бетоны легкие </a:t>
            </a:r>
            <a:r>
              <a:rPr lang="ru-RU" sz="2400" i="1">
                <a:solidFill>
                  <a:srgbClr val="002060"/>
                </a:solidFill>
              </a:rPr>
              <a:t>-  бетоны на цементном вяжущем, пористом крупном и пористом или плотном мелком заполнителе.</a:t>
            </a:r>
          </a:p>
          <a:p>
            <a:endParaRPr lang="ru-RU" sz="2400" i="1">
              <a:solidFill>
                <a:srgbClr val="FFFF00"/>
              </a:solidFill>
            </a:endParaRPr>
          </a:p>
          <a:p>
            <a:r>
              <a:rPr lang="ru-RU" sz="2400" i="1">
                <a:solidFill>
                  <a:srgbClr val="FFFF00"/>
                </a:solidFill>
              </a:rPr>
              <a:t>Бетоны тяжелые</a:t>
            </a:r>
            <a:r>
              <a:rPr lang="ru-RU" sz="2400" i="1">
                <a:solidFill>
                  <a:srgbClr val="002060"/>
                </a:solidFill>
              </a:rPr>
              <a:t> - бетоны, плотной структуры на крупном и мелком заполнители, с использованием цементного вяжущего при любых условиях твердения.</a:t>
            </a:r>
            <a:endParaRPr lang="ru-RU" sz="2400">
              <a:solidFill>
                <a:srgbClr val="002060"/>
              </a:solidFill>
            </a:endParaRPr>
          </a:p>
          <a:p>
            <a:endParaRPr lang="ru-RU" sz="24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333375"/>
            <a:ext cx="8207375" cy="719138"/>
          </a:xfrm>
        </p:spPr>
        <p:txBody>
          <a:bodyPr>
            <a:normAutofit fontScale="92500" lnSpcReduction="20000"/>
          </a:bodyPr>
          <a:lstStyle/>
          <a:p>
            <a:pPr marR="0" algn="ctr" eaLnBrk="1" hangingPunct="1"/>
            <a:r>
              <a:rPr lang="ru-RU" smtClean="0"/>
              <a:t>Прочность бетона должна быть не ниже </a:t>
            </a:r>
          </a:p>
          <a:p>
            <a:pPr marR="0" algn="ctr" eaLnBrk="1" hangingPunct="1"/>
            <a:r>
              <a:rPr lang="ru-RU" smtClean="0"/>
              <a:t>указанной в таблице: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650" y="2043113"/>
          <a:ext cx="7677150" cy="4381499"/>
        </p:xfrm>
        <a:graphic>
          <a:graphicData uri="http://schemas.openxmlformats.org/drawingml/2006/table">
            <a:tbl>
              <a:tblPr/>
              <a:tblGrid>
                <a:gridCol w="1712913"/>
                <a:gridCol w="1712912"/>
                <a:gridCol w="1063625"/>
                <a:gridCol w="1062038"/>
                <a:gridCol w="1063625"/>
                <a:gridCol w="1062037"/>
              </a:tblGrid>
              <a:tr h="82307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Количество этажей 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Вид бетона 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Класс бетона по прочности  на сжатие при сейсмичности площадки, в баллах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487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44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ячеистый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В3,5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487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48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ячеистый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487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и более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В15,0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44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ячеистый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24640" name="Подзаголовок 2"/>
          <p:cNvSpPr txBox="1">
            <a:spLocks/>
          </p:cNvSpPr>
          <p:nvPr/>
        </p:nvSpPr>
        <p:spPr bwMode="auto">
          <a:xfrm>
            <a:off x="620713" y="1268413"/>
            <a:ext cx="82073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Внутренние несущие стены 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333375"/>
            <a:ext cx="8207375" cy="719138"/>
          </a:xfrm>
        </p:spPr>
        <p:txBody>
          <a:bodyPr>
            <a:normAutofit fontScale="92500" lnSpcReduction="20000"/>
          </a:bodyPr>
          <a:lstStyle/>
          <a:p>
            <a:pPr marR="0" algn="ctr" eaLnBrk="1" hangingPunct="1"/>
            <a:r>
              <a:rPr lang="ru-RU" smtClean="0"/>
              <a:t>Прочность бетона должна быть не ниже </a:t>
            </a:r>
          </a:p>
          <a:p>
            <a:pPr marR="0" algn="ctr" eaLnBrk="1" hangingPunct="1"/>
            <a:r>
              <a:rPr lang="ru-RU" smtClean="0"/>
              <a:t>указанной в таблице: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650" y="2492375"/>
          <a:ext cx="7677150" cy="2186028"/>
        </p:xfrm>
        <a:graphic>
          <a:graphicData uri="http://schemas.openxmlformats.org/drawingml/2006/table">
            <a:tbl>
              <a:tblPr/>
              <a:tblGrid>
                <a:gridCol w="1712913"/>
                <a:gridCol w="1712912"/>
                <a:gridCol w="1063625"/>
                <a:gridCol w="1062038"/>
                <a:gridCol w="1063625"/>
                <a:gridCol w="1062037"/>
              </a:tblGrid>
              <a:tr h="82293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Количество этажей 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Вид бетона 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Класс бетона по прочности  на сжатие при сейсмичности площадки, в баллах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544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легкий и ячеистый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В3,5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544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25639" name="Подзаголовок 2"/>
          <p:cNvSpPr txBox="1">
            <a:spLocks/>
          </p:cNvSpPr>
          <p:nvPr/>
        </p:nvSpPr>
        <p:spPr bwMode="auto">
          <a:xfrm>
            <a:off x="620713" y="1268413"/>
            <a:ext cx="82073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Наружные несущие однослойные стены 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333375"/>
            <a:ext cx="8207375" cy="719138"/>
          </a:xfrm>
        </p:spPr>
        <p:txBody>
          <a:bodyPr>
            <a:normAutofit fontScale="92500" lnSpcReduction="20000"/>
          </a:bodyPr>
          <a:lstStyle/>
          <a:p>
            <a:pPr marR="0" algn="ctr" eaLnBrk="1" hangingPunct="1"/>
            <a:r>
              <a:rPr lang="ru-RU" smtClean="0"/>
              <a:t>Прочность бетона должна быть не ниже </a:t>
            </a:r>
          </a:p>
          <a:p>
            <a:pPr marR="0" algn="ctr" eaLnBrk="1" hangingPunct="1"/>
            <a:r>
              <a:rPr lang="ru-RU" smtClean="0"/>
              <a:t>указанной в таблице: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650" y="2043113"/>
          <a:ext cx="7677150" cy="4368804"/>
        </p:xfrm>
        <a:graphic>
          <a:graphicData uri="http://schemas.openxmlformats.org/drawingml/2006/table">
            <a:tbl>
              <a:tblPr/>
              <a:tblGrid>
                <a:gridCol w="1712913"/>
                <a:gridCol w="1712912"/>
                <a:gridCol w="1063625"/>
                <a:gridCol w="1062038"/>
                <a:gridCol w="1063625"/>
                <a:gridCol w="1062037"/>
              </a:tblGrid>
              <a:tr h="8229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Количество этажей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Вид бетона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Класс бетона по прочности  на сжатие при сейсмичности площадки, в баллах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0905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10905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В7,5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0905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и более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тяжелый и легкий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В12,5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В15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26670" name="Подзаголовок 2"/>
          <p:cNvSpPr txBox="1">
            <a:spLocks/>
          </p:cNvSpPr>
          <p:nvPr/>
        </p:nvSpPr>
        <p:spPr bwMode="auto">
          <a:xfrm>
            <a:off x="620713" y="1268413"/>
            <a:ext cx="82073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Несущий слой многослойных железобетонных стен  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7651" name="Подзаголовок 2"/>
          <p:cNvSpPr txBox="1">
            <a:spLocks/>
          </p:cNvSpPr>
          <p:nvPr/>
        </p:nvSpPr>
        <p:spPr bwMode="auto">
          <a:xfrm>
            <a:off x="539750" y="836613"/>
            <a:ext cx="8128000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/>
              <a:t>Армирование монолитных железобетон­ных стен следует назначать по результатам </a:t>
            </a:r>
            <a:r>
              <a:rPr lang="ru-RU" sz="4400" dirty="0">
                <a:solidFill>
                  <a:srgbClr val="0070C0"/>
                </a:solidFill>
              </a:rPr>
              <a:t>рас­чета</a:t>
            </a:r>
            <a:r>
              <a:rPr lang="ru-RU" sz="4400" dirty="0"/>
              <a:t> и по </a:t>
            </a:r>
            <a:r>
              <a:rPr lang="ru-RU" sz="4400" dirty="0">
                <a:solidFill>
                  <a:srgbClr val="0070C0"/>
                </a:solidFill>
              </a:rPr>
              <a:t>конструктивным</a:t>
            </a:r>
            <a:r>
              <a:rPr lang="ru-RU" sz="4400" dirty="0"/>
              <a:t> требованиям.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8675" name="Подзаголовок 2"/>
          <p:cNvSpPr txBox="1">
            <a:spLocks/>
          </p:cNvSpPr>
          <p:nvPr/>
        </p:nvSpPr>
        <p:spPr bwMode="auto">
          <a:xfrm>
            <a:off x="509588" y="1484313"/>
            <a:ext cx="8128000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/>
              <a:t>- вертикальную арматуру у торцовых граней стен, у граней проемов и в местах пересе­чения стен </a:t>
            </a:r>
            <a:r>
              <a:rPr lang="ru-RU" sz="4400">
                <a:solidFill>
                  <a:srgbClr val="002060"/>
                </a:solidFill>
              </a:rPr>
              <a:t>(периферийную арматуру)</a:t>
            </a:r>
            <a:r>
              <a:rPr lang="ru-RU" sz="4400"/>
              <a:t>;</a:t>
            </a:r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Подзаголовок 2"/>
          <p:cNvSpPr txBox="1">
            <a:spLocks/>
          </p:cNvSpPr>
          <p:nvPr/>
        </p:nvSpPr>
        <p:spPr bwMode="auto">
          <a:xfrm>
            <a:off x="468313" y="476250"/>
            <a:ext cx="83518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0070C0"/>
                </a:solidFill>
              </a:rPr>
              <a:t>Армирование монолитных железобетонных стен должно включать: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29699" name="Подзаголовок 2"/>
          <p:cNvSpPr txBox="1">
            <a:spLocks/>
          </p:cNvSpPr>
          <p:nvPr/>
        </p:nvSpPr>
        <p:spPr bwMode="auto">
          <a:xfrm>
            <a:off x="449263" y="1484313"/>
            <a:ext cx="8128000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/>
              <a:t>- горизонтальную, вертикальную или наклон­ную арматуру поля стен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>
                <a:solidFill>
                  <a:srgbClr val="002060"/>
                </a:solidFill>
              </a:rPr>
              <a:t>(полевое армиро­вание);</a:t>
            </a:r>
            <a:endParaRPr lang="ru-RU" sz="4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Подзаголовок 2"/>
          <p:cNvSpPr txBox="1">
            <a:spLocks/>
          </p:cNvSpPr>
          <p:nvPr/>
        </p:nvSpPr>
        <p:spPr bwMode="auto">
          <a:xfrm>
            <a:off x="476229" y="476249"/>
            <a:ext cx="83518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0070C0"/>
                </a:solidFill>
              </a:rPr>
              <a:t>Армирование монолитных железобетонных стен должно включать: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0723" name="Подзаголовок 2"/>
          <p:cNvSpPr txBox="1">
            <a:spLocks/>
          </p:cNvSpPr>
          <p:nvPr/>
        </p:nvSpPr>
        <p:spPr bwMode="auto">
          <a:xfrm>
            <a:off x="509588" y="1484313"/>
            <a:ext cx="8128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/>
              <a:t>- горизонтальную или наклонную арматуру в вертикальных сопряжениях стен;</a:t>
            </a:r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одзаголовок 2"/>
          <p:cNvSpPr txBox="1">
            <a:spLocks/>
          </p:cNvSpPr>
          <p:nvPr/>
        </p:nvSpPr>
        <p:spPr bwMode="auto">
          <a:xfrm>
            <a:off x="468313" y="476250"/>
            <a:ext cx="83518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0070C0"/>
                </a:solidFill>
              </a:rPr>
              <a:t>Армирование монолитных железобетонных стен должно включать: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1747" name="Подзаголовок 2"/>
          <p:cNvSpPr txBox="1">
            <a:spLocks/>
          </p:cNvSpPr>
          <p:nvPr/>
        </p:nvSpPr>
        <p:spPr bwMode="auto">
          <a:xfrm>
            <a:off x="509588" y="1484313"/>
            <a:ext cx="8128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/>
              <a:t>- горизонтальную, вертикальную или наклон­ную арматуру в сопряжениях стен с пере­крытиями;</a:t>
            </a:r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Подзаголовок 2"/>
          <p:cNvSpPr txBox="1">
            <a:spLocks/>
          </p:cNvSpPr>
          <p:nvPr/>
        </p:nvSpPr>
        <p:spPr bwMode="auto">
          <a:xfrm>
            <a:off x="468313" y="476250"/>
            <a:ext cx="83518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0070C0"/>
                </a:solidFill>
              </a:rPr>
              <a:t>Армирование монолитных железобетонных стен должно включать: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2771" name="Подзаголовок 2"/>
          <p:cNvSpPr txBox="1">
            <a:spLocks/>
          </p:cNvSpPr>
          <p:nvPr/>
        </p:nvSpPr>
        <p:spPr bwMode="auto">
          <a:xfrm>
            <a:off x="509588" y="1484313"/>
            <a:ext cx="8128000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/>
              <a:t>- горизонтальную, вертикальную или наклон­ную арматуру в перемычках.</a:t>
            </a:r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Подзаголовок 2"/>
          <p:cNvSpPr txBox="1">
            <a:spLocks/>
          </p:cNvSpPr>
          <p:nvPr/>
        </p:nvSpPr>
        <p:spPr bwMode="auto">
          <a:xfrm>
            <a:off x="468313" y="476250"/>
            <a:ext cx="83518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0070C0"/>
                </a:solidFill>
              </a:rPr>
              <a:t>Армирование монолитных железобетонных стен должно включать: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3795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/>
              <a:t>Армирование периферийных участков стен следует осуществлять пространственными вертикальными каркасами, располагаемыми на участках протяженностью </a:t>
            </a:r>
            <a:r>
              <a:rPr lang="ru-RU" sz="4400" dirty="0">
                <a:solidFill>
                  <a:srgbClr val="0070C0"/>
                </a:solidFill>
              </a:rPr>
              <a:t>0,1-0,2 от длины сте­ны. 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4819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400" dirty="0"/>
              <a:t>Продольную арматуру вертикальных каркасов периферийных участков следует принимать из стержней диаметром </a:t>
            </a:r>
            <a:r>
              <a:rPr lang="ru-RU" sz="4400" dirty="0">
                <a:solidFill>
                  <a:srgbClr val="0070C0"/>
                </a:solidFill>
              </a:rPr>
              <a:t>не менее 8 мм</a:t>
            </a:r>
            <a:r>
              <a:rPr lang="ru-RU" sz="4400" dirty="0"/>
              <a:t>.</a:t>
            </a: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5843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 dirty="0"/>
              <a:t>Хомуты арматурных каркасов периферийных зон следует выполнять </a:t>
            </a:r>
            <a:r>
              <a:rPr lang="ru-RU" sz="4400" dirty="0">
                <a:solidFill>
                  <a:srgbClr val="0070C0"/>
                </a:solidFill>
              </a:rPr>
              <a:t>вязаными и замкнутыми</a:t>
            </a:r>
            <a:r>
              <a:rPr lang="ru-RU" sz="4400" dirty="0"/>
              <a:t>. </a:t>
            </a:r>
          </a:p>
          <a:p>
            <a:r>
              <a:rPr lang="ru-RU" sz="4400" dirty="0"/>
              <a:t>Диаметр хомутов пространственных каркасов должен быть </a:t>
            </a:r>
            <a:r>
              <a:rPr lang="ru-RU" sz="4400" dirty="0">
                <a:solidFill>
                  <a:srgbClr val="0070C0"/>
                </a:solidFill>
              </a:rPr>
              <a:t>не менее 6 мм</a:t>
            </a:r>
            <a:r>
              <a:rPr lang="ru-RU" sz="4400" dirty="0"/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6867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400"/>
              <a:t>Полевое армирование стен, как прави­ло, следует выполнять арматурными блоками из плоских вертикальных каркасов, объединенных горизонтальными стержнями.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7891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Вертикальные каркасы следует устанавливать с шагом </a:t>
            </a:r>
            <a:r>
              <a:rPr lang="ru-RU" sz="3600" dirty="0">
                <a:solidFill>
                  <a:srgbClr val="0070C0"/>
                </a:solidFill>
              </a:rPr>
              <a:t>не более 400 мм</a:t>
            </a:r>
            <a:r>
              <a:rPr lang="ru-RU" sz="3600" dirty="0"/>
              <a:t>. Продольную армату­ру вертикальных каркасов следует принимать из стержней диаметром </a:t>
            </a:r>
            <a:r>
              <a:rPr lang="ru-RU" sz="3600" dirty="0">
                <a:solidFill>
                  <a:srgbClr val="0070C0"/>
                </a:solidFill>
              </a:rPr>
              <a:t>не менее 6 мм</a:t>
            </a:r>
            <a:r>
              <a:rPr lang="ru-RU" sz="3600" dirty="0"/>
              <a:t>. Поперечные стержни следует принимать из стержней диамет­ром </a:t>
            </a:r>
            <a:r>
              <a:rPr lang="ru-RU" sz="3600" dirty="0">
                <a:solidFill>
                  <a:srgbClr val="0070C0"/>
                </a:solidFill>
              </a:rPr>
              <a:t>не менее 4 мм </a:t>
            </a:r>
            <a:r>
              <a:rPr lang="ru-RU" sz="3600" dirty="0"/>
              <a:t>с шагом </a:t>
            </a:r>
            <a:r>
              <a:rPr lang="ru-RU" sz="3600" dirty="0">
                <a:solidFill>
                  <a:srgbClr val="0070C0"/>
                </a:solidFill>
              </a:rPr>
              <a:t>не более 500 мм</a:t>
            </a:r>
            <a:r>
              <a:rPr lang="ru-RU" sz="3600" dirty="0"/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8915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/>
              <a:t>Горизонтальные стержни следует принимать диаметром </a:t>
            </a:r>
            <a:r>
              <a:rPr lang="ru-RU" sz="4000" dirty="0">
                <a:solidFill>
                  <a:srgbClr val="0070C0"/>
                </a:solidFill>
              </a:rPr>
              <a:t>не менее 5 мм </a:t>
            </a:r>
            <a:r>
              <a:rPr lang="ru-RU" sz="4000" dirty="0"/>
              <a:t>и устанавливать с шагом </a:t>
            </a:r>
            <a:r>
              <a:rPr lang="ru-RU" sz="4000" dirty="0">
                <a:solidFill>
                  <a:srgbClr val="0070C0"/>
                </a:solidFill>
              </a:rPr>
              <a:t>не более 400 мм</a:t>
            </a:r>
            <a:r>
              <a:rPr lang="ru-RU" sz="4000" dirty="0"/>
              <a:t>. </a:t>
            </a:r>
          </a:p>
          <a:p>
            <a:r>
              <a:rPr lang="ru-RU" sz="4000" dirty="0"/>
              <a:t>Горизонтальные стержни должны быть </a:t>
            </a:r>
            <a:r>
              <a:rPr lang="ru-RU" sz="4000" dirty="0" err="1">
                <a:solidFill>
                  <a:srgbClr val="0070C0"/>
                </a:solidFill>
              </a:rPr>
              <a:t>заанкеренными</a:t>
            </a:r>
            <a:r>
              <a:rPr lang="ru-RU" sz="4000" dirty="0"/>
              <a:t> в зонах периферий­ного армирования.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39939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/>
              <a:t>Стыки продольной арматуры вертикаль­ных каркасов периферийного и полевого армиро­вания следует выполнять на высоте </a:t>
            </a:r>
            <a:r>
              <a:rPr lang="ru-RU" sz="4000" dirty="0">
                <a:solidFill>
                  <a:srgbClr val="0070C0"/>
                </a:solidFill>
              </a:rPr>
              <a:t>не менее 500 мм </a:t>
            </a:r>
            <a:r>
              <a:rPr lang="ru-RU" sz="4000" dirty="0"/>
              <a:t>от плиты перекрытия.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40963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200" dirty="0"/>
              <a:t>В местах пересечения стен следует ус­танавливать горизонтальную арматуру, площадь сечения которой принимается по расчету, но не менее: </a:t>
            </a:r>
          </a:p>
          <a:p>
            <a:r>
              <a:rPr lang="ru-RU" sz="3200" dirty="0"/>
              <a:t>для зданий высотой </a:t>
            </a:r>
            <a:r>
              <a:rPr lang="ru-RU" sz="3200" dirty="0">
                <a:solidFill>
                  <a:srgbClr val="0070C0"/>
                </a:solidFill>
              </a:rPr>
              <a:t>до 5 этажей </a:t>
            </a:r>
            <a:r>
              <a:rPr lang="ru-RU" sz="3200" dirty="0"/>
              <a:t>включитель­но, возводимых на площадках сейсмичностью </a:t>
            </a:r>
            <a:r>
              <a:rPr lang="ru-RU" sz="3200" dirty="0">
                <a:solidFill>
                  <a:srgbClr val="0070C0"/>
                </a:solidFill>
              </a:rPr>
              <a:t>7 баллов, - 1 см</a:t>
            </a:r>
            <a:r>
              <a:rPr lang="ru-RU" sz="3200" baseline="30000" dirty="0">
                <a:solidFill>
                  <a:srgbClr val="0070C0"/>
                </a:solidFill>
              </a:rPr>
              <a:t>2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/>
              <a:t>на 1 м длины стыка; </a:t>
            </a:r>
          </a:p>
          <a:p>
            <a:r>
              <a:rPr lang="ru-RU" sz="3200" dirty="0"/>
              <a:t>в остальных случаях - </a:t>
            </a:r>
            <a:r>
              <a:rPr lang="ru-RU" sz="3200" dirty="0">
                <a:solidFill>
                  <a:srgbClr val="0070C0"/>
                </a:solidFill>
              </a:rPr>
              <a:t>не менее 2 см</a:t>
            </a:r>
            <a:r>
              <a:rPr lang="ru-RU" sz="3200" baseline="30000" dirty="0">
                <a:solidFill>
                  <a:srgbClr val="0070C0"/>
                </a:solidFill>
              </a:rPr>
              <a:t>2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/>
              <a:t>на 1 м длины стыка.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Georgia" pitchFamily="18" charset="0"/>
              </a:rPr>
              <a:t>Тема: Здания с несущими стенами из монолитного железобетона</a:t>
            </a:r>
            <a:endParaRPr lang="ru-RU" sz="1800" dirty="0" smtClean="0"/>
          </a:p>
        </p:txBody>
      </p:sp>
      <p:sp>
        <p:nvSpPr>
          <p:cNvPr id="41987" name="Подзаголовок 2"/>
          <p:cNvSpPr txBox="1">
            <a:spLocks/>
          </p:cNvSpPr>
          <p:nvPr/>
        </p:nvSpPr>
        <p:spPr bwMode="auto">
          <a:xfrm>
            <a:off x="495300" y="620713"/>
            <a:ext cx="8128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200" dirty="0"/>
              <a:t>Наибольший диаметр стержневой арма­туры, устанавливаемой в стенах зданий с несу­щими стенами из монолитного бетона, не должен превышать: </a:t>
            </a:r>
          </a:p>
          <a:p>
            <a:r>
              <a:rPr lang="ru-RU" sz="3200" dirty="0"/>
              <a:t>для </a:t>
            </a:r>
            <a:r>
              <a:rPr lang="ru-RU" sz="3200" dirty="0">
                <a:solidFill>
                  <a:srgbClr val="0070C0"/>
                </a:solidFill>
              </a:rPr>
              <a:t>тяжелого и легкого </a:t>
            </a:r>
            <a:r>
              <a:rPr lang="ru-RU" sz="3200" dirty="0"/>
              <a:t>бетонов классов: </a:t>
            </a:r>
          </a:p>
          <a:p>
            <a:r>
              <a:rPr lang="ru-RU" sz="3200" dirty="0">
                <a:solidFill>
                  <a:srgbClr val="0070C0"/>
                </a:solidFill>
              </a:rPr>
              <a:t>В12,5 </a:t>
            </a:r>
            <a:r>
              <a:rPr lang="ru-RU" sz="3200" dirty="0"/>
              <a:t>и ниже - </a:t>
            </a:r>
            <a:r>
              <a:rPr lang="ru-RU" sz="3200" dirty="0">
                <a:solidFill>
                  <a:srgbClr val="0070C0"/>
                </a:solidFill>
              </a:rPr>
              <a:t>0,15 </a:t>
            </a:r>
            <a:r>
              <a:rPr lang="ru-RU" sz="3200" dirty="0"/>
              <a:t>толщины стены и </a:t>
            </a:r>
            <a:r>
              <a:rPr lang="ru-RU" sz="3200" dirty="0">
                <a:solidFill>
                  <a:srgbClr val="0070C0"/>
                </a:solidFill>
              </a:rPr>
              <a:t>25 мм; </a:t>
            </a:r>
          </a:p>
          <a:p>
            <a:r>
              <a:rPr lang="ru-RU" sz="3200" dirty="0">
                <a:solidFill>
                  <a:srgbClr val="0070C0"/>
                </a:solidFill>
              </a:rPr>
              <a:t>В15</a:t>
            </a:r>
            <a:r>
              <a:rPr lang="ru-RU" sz="3200" dirty="0"/>
              <a:t> и выше - </a:t>
            </a:r>
            <a:r>
              <a:rPr lang="ru-RU" sz="3200" dirty="0">
                <a:solidFill>
                  <a:srgbClr val="0070C0"/>
                </a:solidFill>
              </a:rPr>
              <a:t>0,20</a:t>
            </a:r>
            <a:r>
              <a:rPr lang="ru-RU" sz="3200" dirty="0"/>
              <a:t> толщины стены и </a:t>
            </a:r>
            <a:r>
              <a:rPr lang="ru-RU" sz="3200" dirty="0">
                <a:solidFill>
                  <a:srgbClr val="0070C0"/>
                </a:solidFill>
              </a:rPr>
              <a:t>32 мм</a:t>
            </a:r>
            <a:r>
              <a:rPr lang="ru-RU" sz="3200" dirty="0"/>
              <a:t>; </a:t>
            </a:r>
          </a:p>
          <a:p>
            <a:r>
              <a:rPr lang="ru-RU" sz="3200" dirty="0">
                <a:solidFill>
                  <a:srgbClr val="0070C0"/>
                </a:solidFill>
              </a:rPr>
              <a:t>для ячеистого </a:t>
            </a:r>
            <a:r>
              <a:rPr lang="ru-RU" sz="3200" dirty="0"/>
              <a:t>бетона -</a:t>
            </a:r>
            <a:r>
              <a:rPr lang="ru-RU" sz="3200" dirty="0">
                <a:solidFill>
                  <a:srgbClr val="0070C0"/>
                </a:solidFill>
              </a:rPr>
              <a:t>16 мм</a:t>
            </a:r>
            <a:r>
              <a:rPr lang="ru-RU" sz="3200" dirty="0"/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1125</TotalTime>
  <Words>1569</Words>
  <Application>Microsoft Office PowerPoint</Application>
  <PresentationFormat>Экран (4:3)</PresentationFormat>
  <Paragraphs>264</Paragraphs>
  <Slides>37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Constantia</vt:lpstr>
      <vt:lpstr>Wingdings 2</vt:lpstr>
      <vt:lpstr>Georgia</vt:lpstr>
      <vt:lpstr>Times New Roman</vt:lpstr>
      <vt:lpstr>Воздушный поток</vt:lpstr>
      <vt:lpstr>Тема: Здания с несущими стенами из монолитного железобетона. </vt:lpstr>
      <vt:lpstr>Презентация PowerPoint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  <vt:lpstr>Тема: Здания с несущими стенами из монолитного железобетона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106</cp:revision>
  <cp:lastPrinted>2015-09-22T03:04:17Z</cp:lastPrinted>
  <dcterms:created xsi:type="dcterms:W3CDTF">2015-03-02T14:03:35Z</dcterms:created>
  <dcterms:modified xsi:type="dcterms:W3CDTF">2024-01-28T07:55:10Z</dcterms:modified>
</cp:coreProperties>
</file>